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1" r:id="rId2"/>
    <p:sldId id="270" r:id="rId3"/>
    <p:sldId id="263" r:id="rId4"/>
    <p:sldId id="258" r:id="rId5"/>
    <p:sldId id="262" r:id="rId6"/>
    <p:sldId id="265" r:id="rId7"/>
    <p:sldId id="264" r:id="rId8"/>
    <p:sldId id="260" r:id="rId9"/>
    <p:sldId id="271" r:id="rId10"/>
    <p:sldId id="266" r:id="rId11"/>
    <p:sldId id="269" r:id="rId12"/>
    <p:sldId id="272" r:id="rId13"/>
    <p:sldId id="268" r:id="rId14"/>
    <p:sldId id="273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430"/>
    <a:srgbClr val="EDEDED"/>
    <a:srgbClr val="FF000A"/>
    <a:srgbClr val="FFFFFF"/>
    <a:srgbClr val="000000"/>
    <a:srgbClr val="F64D8A"/>
    <a:srgbClr val="2E2E31"/>
    <a:srgbClr val="8FAB87"/>
    <a:srgbClr val="2A3129"/>
    <a:srgbClr val="222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6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5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265D08-4C01-40C7-920B-6BC5F585575B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2952A-F462-4B4B-8E01-339143BC5C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494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70D3C-501B-6F99-C670-51FD576E6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0E964BA-509B-B6E0-43D0-89F3AFBA67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FA5272-7C34-6070-55F0-574EA802D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C29E36-1843-AA4F-995E-842832035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230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1B86D-844A-3083-D9C8-94DF910F7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6A99783-B71B-DF84-7583-8A962D516B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0D617BC-2295-A209-F310-44C2CE294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633D91-2AD3-5704-52C7-7B0AF7E2F0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4425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7996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0589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065B6-EC98-C929-9C33-4BBFEDD22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5C7C32B-742F-1861-0EDB-DEF8FD32C5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2A6D98-04CB-D196-0686-43DE6AAF8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B8DEFE-A267-DF1F-216C-299BD60E5D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19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55B33-B104-2A5C-DD2F-D6DB7CE80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3ABFD62-411B-B8AE-D5AA-E1CADB1FC5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FE4EC2E-99D9-D5C2-6EA1-7FFF4B6C2B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5CCCDF-32D3-A63C-09D7-FFCE6C17FF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887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B423F-AE93-3D18-8090-DFF437EEE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2C2CAF5-7433-0BF2-1379-35B77A3771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A1CE99-AE19-D9BD-9DA1-880EC1538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2DDBB8-0B3C-E866-18AE-3D23879DC6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807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3F8B3-F3BE-7A46-8A07-21198187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1716DCA-FB08-42AD-50B3-6C51D286A8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D80EAF-603C-F997-B483-67A6376086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ED43C5-9C97-00D7-DDF3-D47FAB38F9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62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9BDFA-1A64-951B-E723-35F13836B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05C71EB-32F3-9F4E-E7AB-FC73094185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A754947-8099-9CD1-9D77-C3994A5F02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9E755F-A9C9-63A2-8F4E-C5F5E9F66E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12952A-F462-4B4B-8E01-339143BC5C99}" type="slidenum">
              <a:rPr lang="ko-KR" altLang="en-US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8757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375601-50D1-A5CC-55C6-7F52EEABB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64BA65-73DD-A462-2ECC-B22A5CD50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D79A30-7B8A-04E5-F60A-C52DB29BB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4AF961-B8B0-232A-B481-522CE540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BF03-D613-2961-6B0F-BCDAC51E1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8695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0D3A5-CB0F-29BF-2340-84DC03C3D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0B48A7-EC5C-EC03-1B3C-83D7A8B6C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75C8C2-4EB3-4372-BD99-82DFD929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ED6A28-8395-E395-8E5D-1AB35190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12A7D-952E-9529-8658-315C3782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966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DEC75A-72C4-30E6-0088-E4B32B254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F5B77A-69E6-3F07-13DD-8B0011A3B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D7CEBC-921E-C2A0-D669-CD5DC26BF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70428B-F013-BD89-1791-35E68DC7C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C98E4-D843-83C5-3E58-9EB47C6BD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98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53A4AF-ED08-487F-13BB-399D556F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D2F125-1EC3-2F42-6490-D461C3A52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7A75A6-E5EC-734A-03A2-07997E4D4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3F0BB0-B620-1543-058A-E226FBE65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916EE-6E38-C9CE-A4C8-335F5BEC6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60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A01DB8-D6E6-0A31-1234-68A2C002E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DF00B0-F7A3-5463-C213-70AF34F3A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46E542-73F9-14A7-D914-8A1E3DF5B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64F99-CE10-6404-12B8-2A961D3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D39731-0960-8F22-4996-BABFAD28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478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52D776-3DC6-CBE2-85DA-8D4FDA2E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07F27-5D78-FB17-946F-1A95C37E8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3B7701-1181-BD85-7C50-897D9222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7E3F02-8002-E939-92E9-4E62DF94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48CE7-C3C4-6ECF-A1AD-6FA215F08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E230DE-9AFC-8269-7F52-EB70A1825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510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E41D7-D28B-F30A-733E-4CD4ECFFA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B7A6F-A82E-AA69-B4D1-C6F8ECCCE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DA1F0A-598E-0B11-8120-96C46A98A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1052B5-E67C-F048-D749-2F2AEBD6E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4FA888-C8F6-60B1-EB45-8BF0A1811D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755536E-DA43-7590-B370-432B261F1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8974EAA-0FBB-D4B1-A130-2EED2C7A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B70938-F280-3944-E792-ACD20ECC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516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D157A-CFA2-242C-111D-3E5D7433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F95F75-78AE-3D9E-D7D1-B171D349E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2F78E0-E272-CE0A-BCFC-BA8EEBB81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2069ED-8466-5FDF-8884-4A1A834DD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533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4E956E-7F26-FB1F-8EE4-164C64212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89E890-7549-9E0C-1B98-4A951817B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FA4470-9AE8-2671-3585-E4B82C01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562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926A0-6D5F-ED5A-E9D7-78E0CEC3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9BC9A-F5EC-1A45-4697-1CC0D003C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A79429-140F-70CE-A4FC-9921A9EEB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4313CA-BEB2-3165-0052-363AD08BA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50BF4A-B212-B41A-58AF-D9DB476F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41C5A4-382D-4AB2-EBD2-587441226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889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7BA7C-203F-10A3-78A3-C013B314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627A02-6A54-D02D-3AB8-122FF46BA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94EBE3-28DB-01B8-3079-43E358F88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BBC99F-4119-A51F-9027-3C282E388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51C28F-391B-FDB6-DEDC-48A6FEEDE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E2D34E-95A6-028B-D90F-F07DE4100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6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4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9D8994-13CD-AB36-BEEE-B7CD2CBB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346EA2-A8D2-6056-C3FA-2049233D6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DA8FE-384D-7061-7DA2-692B2C4AB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E0EE03-BB5A-4461-8488-B9C0D274FE1F}" type="datetimeFigureOut">
              <a:rPr lang="ko-KR" altLang="en-US" smtClean="0"/>
              <a:t>2025-03-18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22291-013F-90DD-B3CE-D40080675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0B3F03-7793-6862-1EB8-B83AE4793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076619-135C-46EB-8788-204D99A720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473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F96E0-6B53-A752-04DA-ACAA2F1D5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DD0300-DA5C-A76E-9578-483AE84DD383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색상</a:t>
            </a:r>
            <a:r>
              <a:rPr lang="en-US" altLang="ko-KR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·</a:t>
            </a:r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열상 카메라 및 </a:t>
            </a:r>
            <a:r>
              <a:rPr lang="en-US" altLang="ko-KR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AI </a:t>
            </a:r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기반 군사용 객체 탐지 기술 연구</a:t>
            </a:r>
            <a:endParaRPr lang="en-US" altLang="ko-KR" sz="6600" b="1" u="sng" dirty="0">
              <a:solidFill>
                <a:srgbClr val="172430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pPr algn="ctr"/>
            <a:r>
              <a:rPr lang="ko-KR" altLang="en-US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국방 </a:t>
            </a:r>
            <a:r>
              <a:rPr lang="en-US" altLang="ko-KR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ICT / </a:t>
            </a:r>
            <a:r>
              <a:rPr lang="ko-KR" altLang="en-US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지능형 군사작전 지원 기술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E7EBB6-B9A4-9EC4-EACB-86C0D08C4D25}"/>
              </a:ext>
            </a:extLst>
          </p:cNvPr>
          <p:cNvSpPr/>
          <p:nvPr/>
        </p:nvSpPr>
        <p:spPr>
          <a:xfrm>
            <a:off x="4278876" y="5889072"/>
            <a:ext cx="3634244" cy="511423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2020E7009 / </a:t>
            </a:r>
            <a:r>
              <a:rPr lang="ko-KR" altLang="en-US" sz="2400" b="1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김규택</a:t>
            </a:r>
            <a:endParaRPr lang="en-US" altLang="ko-KR" sz="9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5078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405AE-C4B1-C323-FAF6-EFC01A354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DBC9F69-001F-1E7E-36A7-8BA333C6C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초저조도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카메라</a:t>
            </a:r>
            <a:endParaRPr lang="en-US" altLang="ko-KR" sz="3600" b="1" u="sng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j-lt"/>
                <a:ea typeface="한컴바탕"/>
              </a:rPr>
              <a:t>Hyperyon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® - 2MP Sony STARVIS IMX290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울트라 저조도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USB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카메라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컬러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)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 카메라</a:t>
            </a:r>
            <a:endParaRPr lang="en-US" altLang="ko-KR" kern="0" dirty="0">
              <a:solidFill>
                <a:srgbClr val="000000"/>
              </a:solidFill>
              <a:latin typeface="+mj-lt"/>
              <a:ea typeface="한컴바탕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FLIR Lepton 3.5 + </a:t>
            </a:r>
            <a:r>
              <a:rPr lang="en-US" altLang="ko-KR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Purethermal</a:t>
            </a: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3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객체 탐지 모델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YOLO(You Look Only Once)</a:t>
            </a:r>
            <a:endParaRPr lang="en-US" altLang="ko-KR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9B8531-0049-14D8-882B-307C026AEC12}"/>
              </a:ext>
            </a:extLst>
          </p:cNvPr>
          <p:cNvGrpSpPr/>
          <p:nvPr/>
        </p:nvGrpSpPr>
        <p:grpSpPr>
          <a:xfrm>
            <a:off x="6385544" y="2427642"/>
            <a:ext cx="1736122" cy="2038272"/>
            <a:chOff x="6875318" y="1943100"/>
            <a:chExt cx="1801092" cy="2114549"/>
          </a:xfrm>
          <a:noFill/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A4D3714-5A8C-076E-55C7-53790D8A76E3}"/>
                </a:ext>
              </a:extLst>
            </p:cNvPr>
            <p:cNvSpPr/>
            <p:nvPr/>
          </p:nvSpPr>
          <p:spPr>
            <a:xfrm>
              <a:off x="6875318" y="1943100"/>
              <a:ext cx="1801092" cy="2114549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b="1" dirty="0">
                  <a:solidFill>
                    <a:srgbClr val="EDEDED"/>
                  </a:solidFill>
                </a:rPr>
                <a:t>FLIR Lepton 3.5</a:t>
              </a:r>
              <a:endParaRPr lang="ko-KR" altLang="en-US" sz="1600" b="1" dirty="0">
                <a:solidFill>
                  <a:srgbClr val="EDEDED"/>
                </a:solidFill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84F4B13-04EE-282D-DDFC-51B168781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33816" y="2252879"/>
              <a:ext cx="1470084" cy="1597274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E0FEC37-23AC-63CC-8007-17D8367F2CAD}"/>
              </a:ext>
            </a:extLst>
          </p:cNvPr>
          <p:cNvGrpSpPr/>
          <p:nvPr/>
        </p:nvGrpSpPr>
        <p:grpSpPr>
          <a:xfrm>
            <a:off x="8274447" y="2442703"/>
            <a:ext cx="2062252" cy="2038272"/>
            <a:chOff x="1773380" y="1875713"/>
            <a:chExt cx="2139427" cy="2114549"/>
          </a:xfrm>
          <a:noFill/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C06D41A-7A13-5592-0167-7132DE595792}"/>
                </a:ext>
              </a:extLst>
            </p:cNvPr>
            <p:cNvSpPr/>
            <p:nvPr/>
          </p:nvSpPr>
          <p:spPr>
            <a:xfrm>
              <a:off x="1773380" y="1875713"/>
              <a:ext cx="2139427" cy="2114549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b="1" dirty="0" err="1">
                  <a:solidFill>
                    <a:srgbClr val="EDEDED"/>
                  </a:solidFill>
                </a:rPr>
                <a:t>Purethermal</a:t>
              </a:r>
              <a:r>
                <a:rPr lang="en-US" altLang="ko-KR" sz="1600" b="1" dirty="0">
                  <a:solidFill>
                    <a:srgbClr val="EDEDED"/>
                  </a:solidFill>
                </a:rPr>
                <a:t> 3</a:t>
              </a:r>
              <a:endParaRPr lang="ko-KR" altLang="en-US" sz="1600" b="1" dirty="0">
                <a:solidFill>
                  <a:srgbClr val="EDEDED"/>
                </a:solidFill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377711D-0352-05E9-3701-D44638E07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1374" y="2255780"/>
              <a:ext cx="1767175" cy="1598121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F3567DA-B696-928C-5C04-9FF10E2F13D1}"/>
              </a:ext>
            </a:extLst>
          </p:cNvPr>
          <p:cNvGrpSpPr/>
          <p:nvPr/>
        </p:nvGrpSpPr>
        <p:grpSpPr>
          <a:xfrm>
            <a:off x="6385545" y="262250"/>
            <a:ext cx="2062252" cy="2038272"/>
            <a:chOff x="765463" y="3462517"/>
            <a:chExt cx="2139427" cy="2114549"/>
          </a:xfrm>
          <a:noFill/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917D33C-AF6A-57E0-47E7-E504410770DD}"/>
                </a:ext>
              </a:extLst>
            </p:cNvPr>
            <p:cNvSpPr/>
            <p:nvPr/>
          </p:nvSpPr>
          <p:spPr>
            <a:xfrm>
              <a:off x="765463" y="3462517"/>
              <a:ext cx="2139427" cy="2114549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b="1" dirty="0">
                  <a:solidFill>
                    <a:srgbClr val="EDEDED"/>
                  </a:solidFill>
                </a:rPr>
                <a:t>Sony IMX290</a:t>
              </a:r>
              <a:endParaRPr lang="ko-KR" altLang="en-US" sz="1600" b="1" dirty="0">
                <a:solidFill>
                  <a:srgbClr val="EDEDED"/>
                </a:solidFill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507F167-9297-F994-EF02-159D78D43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3961" y="3811170"/>
              <a:ext cx="1835237" cy="1603765"/>
            </a:xfrm>
            <a:prstGeom prst="rect">
              <a:avLst/>
            </a:prstGeom>
            <a:grpFill/>
            <a:ln>
              <a:solidFill>
                <a:srgbClr val="EDEDED"/>
              </a:solidFill>
            </a:ln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8F8F9D0-600E-8BB2-9DBE-AEEBB50B06C1}"/>
              </a:ext>
            </a:extLst>
          </p:cNvPr>
          <p:cNvGrpSpPr/>
          <p:nvPr/>
        </p:nvGrpSpPr>
        <p:grpSpPr>
          <a:xfrm>
            <a:off x="6385544" y="4608095"/>
            <a:ext cx="2523564" cy="1841542"/>
            <a:chOff x="6276290" y="5167986"/>
            <a:chExt cx="3296064" cy="2405265"/>
          </a:xfrm>
        </p:grpSpPr>
        <p:pic>
          <p:nvPicPr>
            <p:cNvPr id="16" name="그림 15" descr="야외, 잔디, 농장, 가축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3BA21D7E-F00E-C78C-8496-3A02908A0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5840" y="5564180"/>
              <a:ext cx="2890498" cy="1887012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A6192A6-1C61-4A20-13D5-F552F7B14BD7}"/>
                </a:ext>
              </a:extLst>
            </p:cNvPr>
            <p:cNvSpPr/>
            <p:nvPr/>
          </p:nvSpPr>
          <p:spPr>
            <a:xfrm>
              <a:off x="6276290" y="5167986"/>
              <a:ext cx="3296064" cy="2405265"/>
            </a:xfrm>
            <a:prstGeom prst="rect">
              <a:avLst/>
            </a:prstGeom>
            <a:noFill/>
            <a:ln>
              <a:solidFill>
                <a:srgbClr val="EDEDE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b="1" dirty="0">
                  <a:solidFill>
                    <a:srgbClr val="EDEDED"/>
                  </a:solidFill>
                </a:rPr>
                <a:t>AI </a:t>
              </a:r>
              <a:r>
                <a:rPr lang="ko-KR" altLang="en-US" sz="1600" b="1" dirty="0">
                  <a:solidFill>
                    <a:srgbClr val="EDEDED"/>
                  </a:solidFill>
                </a:rPr>
                <a:t>객체 탐지 모델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723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D4A09-BACE-94D9-3EC2-F4CF7C3E5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39C29B-AAD3-17B5-1140-082CC6EDC67C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초저조도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카메라</a:t>
            </a:r>
            <a:endParaRPr lang="en-US" altLang="ko-KR" sz="3600" b="1" u="sng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j-lt"/>
                <a:ea typeface="한컴바탕"/>
              </a:rPr>
              <a:t>Hyperyon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® - 2MP Sony STARVIS IMX290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울트라 저조도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USB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카메라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컬러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)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 카메라</a:t>
            </a:r>
            <a:endParaRPr lang="en-US" altLang="ko-KR" kern="0" dirty="0">
              <a:solidFill>
                <a:srgbClr val="000000"/>
              </a:solidFill>
              <a:latin typeface="+mj-lt"/>
              <a:ea typeface="한컴바탕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FLIR Lepton 3.5 + </a:t>
            </a:r>
            <a:r>
              <a:rPr lang="en-US" altLang="ko-KR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Purethermal</a:t>
            </a: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3</a:t>
            </a:r>
          </a:p>
          <a:p>
            <a:pPr marL="0" marR="0" indent="0" algn="just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객체 탐지 모델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YOLO(You Look Only Once)</a:t>
            </a:r>
            <a:endParaRPr lang="en-US" altLang="ko-KR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C64B24-4583-168A-2D03-D28454435E0F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r" fontAlgn="base" latinLnBrk="1">
              <a:lnSpc>
                <a:spcPct val="160000"/>
              </a:lnSpc>
            </a:pPr>
            <a:r>
              <a:rPr lang="ko-KR" altLang="en-US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저비용 카메라 </a:t>
            </a:r>
            <a:r>
              <a:rPr lang="en-US" altLang="ko-KR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+ </a:t>
            </a:r>
            <a:r>
              <a:rPr lang="ko-KR" altLang="en-US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오픈소스 </a:t>
            </a:r>
            <a:r>
              <a:rPr lang="en-US" altLang="ko-KR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AI </a:t>
            </a:r>
            <a:r>
              <a:rPr lang="ko-KR" altLang="en-US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모델을 활용</a:t>
            </a:r>
            <a:endParaRPr lang="en-US" altLang="ko-KR" sz="3600" b="1" u="sng" kern="0" dirty="0">
              <a:solidFill>
                <a:srgbClr val="EDEDED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r" fontAlgn="base" latinLnBrk="1">
              <a:lnSpc>
                <a:spcPct val="160000"/>
              </a:lnSpc>
            </a:pPr>
            <a:endParaRPr lang="en-US" altLang="ko-KR" sz="3600" b="1" u="sng" kern="0" dirty="0">
              <a:solidFill>
                <a:srgbClr val="EDEDED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r" fontAlgn="base" latinLnBrk="1">
              <a:lnSpc>
                <a:spcPct val="160000"/>
              </a:lnSpc>
            </a:pPr>
            <a:r>
              <a:rPr lang="ko-KR" altLang="en-US" sz="3600" b="1" u="sng" kern="0" dirty="0">
                <a:solidFill>
                  <a:srgbClr val="EDEDED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야간 객체 인식 능력 향상</a:t>
            </a:r>
            <a:endParaRPr lang="en-US" altLang="ko-KR" sz="3600" b="1" u="sng" kern="0" spc="0" dirty="0">
              <a:solidFill>
                <a:srgbClr val="EDEDED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r" fontAlgn="base" latinLnBrk="1">
              <a:lnSpc>
                <a:spcPct val="160000"/>
              </a:lnSpc>
            </a:pPr>
            <a:r>
              <a:rPr lang="ko-KR" altLang="en-US" sz="3600" b="1" u="sng" kern="0" spc="0" dirty="0">
                <a:solidFill>
                  <a:srgbClr val="EDEDED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및 영상 융합에 대해 연구</a:t>
            </a:r>
            <a:endParaRPr lang="en-US" altLang="ko-KR" sz="3600" b="1" u="sng" kern="0" spc="0" dirty="0">
              <a:solidFill>
                <a:srgbClr val="EDEDED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r" fontAlgn="base" latinLnBrk="1">
              <a:lnSpc>
                <a:spcPct val="160000"/>
              </a:lnSpc>
            </a:pPr>
            <a:endParaRPr lang="en-US" altLang="ko-KR" sz="3600" b="1" u="sng" kern="0" dirty="0">
              <a:solidFill>
                <a:srgbClr val="EDEDED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r" fontAlgn="base" latinLnBrk="1">
              <a:lnSpc>
                <a:spcPct val="160000"/>
              </a:lnSpc>
            </a:pPr>
            <a:r>
              <a:rPr lang="ko-KR" altLang="en-US" sz="3600" b="1" u="sng" kern="0" spc="0" dirty="0">
                <a:solidFill>
                  <a:srgbClr val="EDEDED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프로토타입 구현</a:t>
            </a:r>
            <a:endParaRPr lang="en-US" altLang="ko-KR" kern="0" spc="0" dirty="0">
              <a:solidFill>
                <a:srgbClr val="EDEDED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711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069FE-3382-B1B6-2A16-8E603B090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FB22F5CB-7A76-EB71-26FF-D7F12A5D341B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 방법 및 핵심 기술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6392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3279D-0AFD-1A89-17E5-8415A32EF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5B22EF50-F62A-6DC5-0620-2574BFC15D13}"/>
              </a:ext>
            </a:extLst>
          </p:cNvPr>
          <p:cNvSpPr/>
          <p:nvPr/>
        </p:nvSpPr>
        <p:spPr>
          <a:xfrm>
            <a:off x="-1" y="0"/>
            <a:ext cx="10318460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1. </a:t>
            </a:r>
            <a:r>
              <a:rPr lang="ko-KR" altLang="en-US" sz="3600" b="1" u="sng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초저조도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카메라 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-&gt;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밝기 보정 처리</a:t>
            </a:r>
            <a:endParaRPr lang="en-US" altLang="ko-KR" sz="3600" b="1" u="sng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+mj-lt"/>
                <a:ea typeface="한컴바탕"/>
              </a:rPr>
              <a:t>Hyperyon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® - 2MP Sony STARVIS IMX290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울트라 저조도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USB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카메라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컬러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j-lt"/>
                <a:ea typeface="한컴바탕"/>
              </a:rPr>
              <a:t>)</a:t>
            </a:r>
          </a:p>
        </p:txBody>
      </p:sp>
      <p:pic>
        <p:nvPicPr>
          <p:cNvPr id="30" name="그림 29" descr="포유류, 눈, 야외, 겨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CBCB65F-F91D-679A-89C2-86BB6B57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3" r="25032"/>
          <a:stretch/>
        </p:blipFill>
        <p:spPr>
          <a:xfrm>
            <a:off x="8462255" y="0"/>
            <a:ext cx="3729745" cy="3750291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083C9399-3806-22A0-8235-447EE66EFE1B}"/>
              </a:ext>
            </a:extLst>
          </p:cNvPr>
          <p:cNvSpPr/>
          <p:nvPr/>
        </p:nvSpPr>
        <p:spPr>
          <a:xfrm>
            <a:off x="-1" y="2268000"/>
            <a:ext cx="10318460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2.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 카메라 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-&gt;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체온에 해당하는 범위를 탐지</a:t>
            </a:r>
            <a:endParaRPr lang="en-US" altLang="ko-KR" kern="0" dirty="0">
              <a:solidFill>
                <a:srgbClr val="000000"/>
              </a:solidFill>
              <a:latin typeface="+mj-lt"/>
              <a:ea typeface="한컴바탕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FLIR Lepton 3.5 + </a:t>
            </a:r>
            <a:r>
              <a:rPr lang="en-US" altLang="ko-KR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Purethermal</a:t>
            </a: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3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FE2F5BBE-BA1A-D786-55A5-482D41FAE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256" y="1731277"/>
            <a:ext cx="3729746" cy="356758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364675E1-EFF0-7966-DE54-F4D3E99FB595}"/>
              </a:ext>
            </a:extLst>
          </p:cNvPr>
          <p:cNvSpPr/>
          <p:nvPr/>
        </p:nvSpPr>
        <p:spPr>
          <a:xfrm>
            <a:off x="-1" y="4536001"/>
            <a:ext cx="10318460" cy="2322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3. 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밝기 보정된 영상 위에 열상 카메라에서 탐지된 부분에 주황색 외곽선을 표시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YOLO(You Look Only Once)</a:t>
            </a:r>
            <a:endParaRPr lang="en-US" altLang="ko-KR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29" name="그림 28" descr="스크린샷, 원, 겨울, 눈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7DA6B1D-441A-76A6-17B3-AAAD00E0F0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7" r="24632"/>
          <a:stretch/>
        </p:blipFill>
        <p:spPr>
          <a:xfrm>
            <a:off x="8462252" y="3174713"/>
            <a:ext cx="3729747" cy="368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6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5" grpId="0" animBg="1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054B7-BDEB-D118-16CF-2C7CF71DC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56E5455B-348D-3327-722A-43F64B9CBD76}"/>
              </a:ext>
            </a:extLst>
          </p:cNvPr>
          <p:cNvSpPr/>
          <p:nvPr/>
        </p:nvSpPr>
        <p:spPr>
          <a:xfrm>
            <a:off x="-1" y="0"/>
            <a:ext cx="10318460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4. YOLO AI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모델을 활용한 객체 인식</a:t>
            </a:r>
            <a:endParaRPr lang="en-US" altLang="ko-KR" sz="3600" b="1" u="sng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ko-KR" altLang="en-US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저조도 영상 객체 인식 한계</a:t>
            </a:r>
            <a:endParaRPr lang="en-US" altLang="ko-KR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744629-EEC7-8185-3874-3F6C8940F856}"/>
              </a:ext>
            </a:extLst>
          </p:cNvPr>
          <p:cNvSpPr/>
          <p:nvPr/>
        </p:nvSpPr>
        <p:spPr>
          <a:xfrm>
            <a:off x="0" y="2268000"/>
            <a:ext cx="10318460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5. YOLO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AI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에서 인식한 객체 정보 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+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열상에서 인식한 열상 정보를 융합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-&gt;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인간 탐지 정확도 개선</a:t>
            </a:r>
            <a:endParaRPr lang="en-US" altLang="ko-KR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86B565-0CA7-CB83-E4C7-CD8C6D935C7D}"/>
              </a:ext>
            </a:extLst>
          </p:cNvPr>
          <p:cNvSpPr/>
          <p:nvPr/>
        </p:nvSpPr>
        <p:spPr>
          <a:xfrm>
            <a:off x="-1" y="4536000"/>
            <a:ext cx="10318460" cy="2322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6. 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최종적으로</a:t>
            </a: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, 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탐지된 데이터를 분석하여 색상별로 구분 표시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60575A5-7262-1031-1D68-41B1A14FEDA4}"/>
              </a:ext>
            </a:extLst>
          </p:cNvPr>
          <p:cNvGrpSpPr/>
          <p:nvPr/>
        </p:nvGrpSpPr>
        <p:grpSpPr>
          <a:xfrm>
            <a:off x="726922" y="407914"/>
            <a:ext cx="10738156" cy="6042171"/>
            <a:chOff x="726922" y="407914"/>
            <a:chExt cx="10738156" cy="6042171"/>
          </a:xfrm>
        </p:grpSpPr>
        <p:pic>
          <p:nvPicPr>
            <p:cNvPr id="4" name="그림 3" descr="예술, 텍스트, 페인팅, 댄스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4F297D40-A720-4D43-B073-8294F7559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922" y="407914"/>
              <a:ext cx="10738156" cy="604217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69621BE-AC4E-289E-934B-E799E1747F51}"/>
                </a:ext>
              </a:extLst>
            </p:cNvPr>
            <p:cNvSpPr/>
            <p:nvPr/>
          </p:nvSpPr>
          <p:spPr>
            <a:xfrm>
              <a:off x="2801923" y="528505"/>
              <a:ext cx="8036652" cy="580518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008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7A93A-F284-125F-4799-59BA0D818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795EBC-B9E7-C1C5-275E-28CA390B0686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i="0" u="sng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기대 효과 및 활용 가능성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1833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8DC34-CD3D-4D25-59BB-5AD2D692D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DFD451-176C-6CCF-7DA5-FA9E62E1037E}"/>
              </a:ext>
            </a:extLst>
          </p:cNvPr>
          <p:cNvSpPr/>
          <p:nvPr/>
        </p:nvSpPr>
        <p:spPr>
          <a:xfrm>
            <a:off x="-1" y="0"/>
            <a:ext cx="12192001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1.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첨단 군사 기술 개발을 위한 초도 연구로서 활용</a:t>
            </a:r>
            <a:endParaRPr lang="en-US" altLang="ko-KR" sz="3600" b="1" u="sng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D310F7-276D-ADA0-6B03-7DCD59139E4A}"/>
              </a:ext>
            </a:extLst>
          </p:cNvPr>
          <p:cNvSpPr/>
          <p:nvPr/>
        </p:nvSpPr>
        <p:spPr>
          <a:xfrm>
            <a:off x="0" y="2268000"/>
            <a:ext cx="12192001" cy="226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2. CCTV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관제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,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자율 주행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, 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서바이벌 게임 등의 민간 분야에 응용 가능</a:t>
            </a:r>
            <a:endParaRPr lang="en-US" altLang="ko-KR" kern="0" dirty="0">
              <a:solidFill>
                <a:srgbClr val="000000"/>
              </a:solidFill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F38C7C-E68B-5711-53B1-D16A16C415AD}"/>
              </a:ext>
            </a:extLst>
          </p:cNvPr>
          <p:cNvSpPr/>
          <p:nvPr/>
        </p:nvSpPr>
        <p:spPr>
          <a:xfrm>
            <a:off x="0" y="4536000"/>
            <a:ext cx="12192001" cy="2322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3. 6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월 프로토타입 </a:t>
            </a: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-&gt; 8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월 개선 모델 </a:t>
            </a: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-&gt; 9</a:t>
            </a: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월 최종 결과물</a:t>
            </a:r>
            <a:endParaRPr lang="en-US" altLang="ko-KR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391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68A78-F03A-19B8-0E5D-6DF6C8900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EEE558-BDEB-BF86-FF75-E825956724D0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색상</a:t>
            </a:r>
            <a:r>
              <a:rPr lang="en-US" altLang="ko-KR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·</a:t>
            </a:r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열상 카메라 및 </a:t>
            </a:r>
            <a:r>
              <a:rPr lang="en-US" altLang="ko-KR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AI </a:t>
            </a:r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기반 군사용 객체 탐지 기술 연구</a:t>
            </a:r>
            <a:endParaRPr lang="en-US" altLang="ko-KR" sz="6600" b="1" u="sng" dirty="0">
              <a:solidFill>
                <a:srgbClr val="172430"/>
              </a:solidFill>
              <a:uFill>
                <a:solidFill>
                  <a:srgbClr val="FF000A"/>
                </a:solidFill>
              </a:uFill>
              <a:latin typeface="+mj-lt"/>
            </a:endParaRPr>
          </a:p>
          <a:p>
            <a:pPr algn="ctr"/>
            <a:r>
              <a:rPr lang="ko-KR" altLang="en-US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국방 </a:t>
            </a:r>
            <a:r>
              <a:rPr lang="en-US" altLang="ko-KR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ICT / </a:t>
            </a:r>
            <a:r>
              <a:rPr lang="ko-KR" altLang="en-US" sz="2400" b="1" i="0" cap="all" dirty="0">
                <a:solidFill>
                  <a:srgbClr val="172430"/>
                </a:solidFill>
                <a:effectLst/>
                <a:uFill>
                  <a:solidFill>
                    <a:srgbClr val="FF000A"/>
                  </a:solidFill>
                </a:uFill>
                <a:latin typeface="+mj-lt"/>
              </a:rPr>
              <a:t>지능형 군사작전 지원 기술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2A1D1F-2CC8-B8D8-8BF5-50EB668BAD94}"/>
              </a:ext>
            </a:extLst>
          </p:cNvPr>
          <p:cNvSpPr/>
          <p:nvPr/>
        </p:nvSpPr>
        <p:spPr>
          <a:xfrm>
            <a:off x="4278876" y="5889072"/>
            <a:ext cx="3634244" cy="511423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2020E7009 / </a:t>
            </a:r>
            <a:r>
              <a:rPr lang="ko-KR" altLang="en-US" sz="2400" b="1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김규택</a:t>
            </a:r>
            <a:endParaRPr lang="en-US" altLang="ko-KR" sz="9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275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807CF-2542-9CAC-4C88-1CF107DEA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197B0C3F-778C-7F82-9818-7F0B2FA10015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연구배경 소개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9140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7A00A-22B8-D9A1-3E30-E8BF5A8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0715E19-08F8-BBDA-AE07-6D9467EE852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DBC152-3A6D-685B-DBB5-EB5390473F6F}"/>
              </a:ext>
            </a:extLst>
          </p:cNvPr>
          <p:cNvSpPr/>
          <p:nvPr/>
        </p:nvSpPr>
        <p:spPr>
          <a:xfrm>
            <a:off x="85288" y="-75501"/>
            <a:ext cx="6096000" cy="20119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</a:rPr>
              <a:t>야간투시경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Night Vision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8" name="그림 7" descr="의류, 사람, 군대 조직, 병사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FC6D8B8-9579-1C82-767E-4675E2A9E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042" y="430460"/>
            <a:ext cx="8254045" cy="599707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721AF45-7225-A8DD-D10B-87A4667FF1D7}"/>
              </a:ext>
            </a:extLst>
          </p:cNvPr>
          <p:cNvSpPr/>
          <p:nvPr/>
        </p:nvSpPr>
        <p:spPr>
          <a:xfrm>
            <a:off x="6181288" y="243281"/>
            <a:ext cx="1939255" cy="99829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9C6FC04-A52A-3241-C588-03E137DD4494}"/>
              </a:ext>
            </a:extLst>
          </p:cNvPr>
          <p:cNvSpPr/>
          <p:nvPr/>
        </p:nvSpPr>
        <p:spPr>
          <a:xfrm>
            <a:off x="4077050" y="1684788"/>
            <a:ext cx="1317072" cy="8235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32A08F-EA5F-8258-49F5-484FB5CB25B0}"/>
              </a:ext>
            </a:extLst>
          </p:cNvPr>
          <p:cNvSpPr/>
          <p:nvPr/>
        </p:nvSpPr>
        <p:spPr>
          <a:xfrm>
            <a:off x="8205831" y="1241571"/>
            <a:ext cx="1317072" cy="8235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 descr="원, 야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BCBC91F-23E1-D0C3-6DEC-88E183FDE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913" y="187178"/>
            <a:ext cx="6864991" cy="5148743"/>
          </a:xfrm>
          <a:prstGeom prst="rect">
            <a:avLst/>
          </a:prstGeom>
        </p:spPr>
      </p:pic>
      <p:pic>
        <p:nvPicPr>
          <p:cNvPr id="15" name="그림 14" descr="그린, 잔디, 식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41A215E-D8FB-4A35-DE98-0550962E55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85" y="1768824"/>
            <a:ext cx="7406262" cy="484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8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E44066-D6B6-E983-389F-8409BAF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5924142-EE21-2C8B-69FF-35D9C5E3976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5" name="그림 4" descr="텍스트, 스크린샷, 흑백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785AB72-8FDD-0724-D0CF-98522DD2C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395" y="920114"/>
            <a:ext cx="6712211" cy="502767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그림 6" descr="광학 기기, 카메라 및 광학, 카메라, 카메라 렌즈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EE4BB7F-F8D0-F389-6047-FCB915117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94" y="920114"/>
            <a:ext cx="5013415" cy="5013415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27D8239-9012-FC91-FD92-4FC99A94B97C}"/>
              </a:ext>
            </a:extLst>
          </p:cNvPr>
          <p:cNvSpPr/>
          <p:nvPr/>
        </p:nvSpPr>
        <p:spPr>
          <a:xfrm>
            <a:off x="85288" y="-75501"/>
            <a:ext cx="6096000" cy="20119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열상 </a:t>
            </a:r>
            <a:r>
              <a:rPr lang="ko-KR" altLang="en-US" sz="3600" b="1" u="sng" kern="0" dirty="0" err="1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조준경</a:t>
            </a:r>
            <a:r>
              <a:rPr lang="ko-KR" altLang="en-US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 </a:t>
            </a:r>
            <a:r>
              <a:rPr lang="en-US" altLang="ko-KR" sz="3600" b="1" u="sng" kern="0" dirty="0">
                <a:solidFill>
                  <a:srgbClr val="000000"/>
                </a:solidFill>
                <a:uFill>
                  <a:solidFill>
                    <a:srgbClr val="FF0000"/>
                  </a:solidFill>
                </a:uFill>
                <a:latin typeface="+mj-lt"/>
              </a:rPr>
              <a:t>Thermal Scope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01064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DCEF062-4F67-4C85-9990-FEA065E720E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4" name="그림 3" descr="야외, 무기, 군대, 육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14C5C96-CED3-1739-C8B4-A36A81669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12" y="671119"/>
            <a:ext cx="6047985" cy="551576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1345B25-01B9-3CAD-3942-FB7B3389F30C}"/>
              </a:ext>
            </a:extLst>
          </p:cNvPr>
          <p:cNvSpPr/>
          <p:nvPr/>
        </p:nvSpPr>
        <p:spPr>
          <a:xfrm>
            <a:off x="85288" y="671119"/>
            <a:ext cx="6096000" cy="20119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  <a:ea typeface="한컴바탕"/>
              </a:rPr>
              <a:t>ENVG-B(Enhanced Night Vision Goggle-Binocular)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389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734BC-49B4-A4E4-B10F-438596163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F5EB446-F1A0-811A-BF97-F2EE37325341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5" name="그림 4" descr="하늘, 야외, 인간의 얼굴, 헬멧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6786503-28ED-5E9D-603D-00D9E4C73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303" y="671119"/>
            <a:ext cx="5134594" cy="554819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5085E38-98C5-DD79-7CD8-9EA09E476683}"/>
              </a:ext>
            </a:extLst>
          </p:cNvPr>
          <p:cNvSpPr/>
          <p:nvPr/>
        </p:nvSpPr>
        <p:spPr>
          <a:xfrm>
            <a:off x="85288" y="671119"/>
            <a:ext cx="6096000" cy="20119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  <a:ea typeface="한컴바탕"/>
              </a:rPr>
              <a:t>IVAS(Integrated Visual Augmentation System)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474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ED32B-34E6-1FBA-B9E8-0B74DC818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AD56FD4-06C3-055E-AA9E-BF971141344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fontAlgn="base" latinLnBrk="1">
              <a:lnSpc>
                <a:spcPct val="160000"/>
              </a:lnSpc>
            </a:pP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65154D5-3D0D-B915-1A2A-CF472320DDD1}"/>
              </a:ext>
            </a:extLst>
          </p:cNvPr>
          <p:cNvSpPr/>
          <p:nvPr/>
        </p:nvSpPr>
        <p:spPr>
          <a:xfrm>
            <a:off x="85288" y="-83890"/>
            <a:ext cx="6096000" cy="20119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indent="0" fontAlgn="base" latinLnBrk="1">
              <a:lnSpc>
                <a:spcPct val="160000"/>
              </a:lnSpc>
            </a:pPr>
            <a:r>
              <a:rPr lang="en-US" altLang="ko-KR" sz="3600" b="1" u="sng" kern="0" spc="0" dirty="0">
                <a:solidFill>
                  <a:srgbClr val="000000"/>
                </a:solidFill>
                <a:effectLst/>
                <a:uFill>
                  <a:solidFill>
                    <a:srgbClr val="FF0000"/>
                  </a:solidFill>
                </a:uFill>
                <a:latin typeface="+mj-lt"/>
                <a:ea typeface="한컴바탕"/>
              </a:rPr>
              <a:t>ENVG-B(Enhanced Night Vision Goggle-Binocular)</a:t>
            </a:r>
            <a:endParaRPr lang="en-US" altLang="ko-KR" sz="3600" b="1" u="sng" kern="0" spc="0" dirty="0">
              <a:solidFill>
                <a:srgbClr val="000000"/>
              </a:solidFill>
              <a:effectLst/>
              <a:uFill>
                <a:solidFill>
                  <a:srgbClr val="FF0000"/>
                </a:solidFill>
              </a:uFill>
              <a:latin typeface="+mj-lt"/>
            </a:endParaRPr>
          </a:p>
        </p:txBody>
      </p:sp>
      <p:pic>
        <p:nvPicPr>
          <p:cNvPr id="5" name="그림 4" descr="포유류, 눈, 야외, 겨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02E9125-269E-A881-9ED9-BEBDA66D4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3" r="25032"/>
          <a:stretch/>
        </p:blipFill>
        <p:spPr>
          <a:xfrm>
            <a:off x="388690" y="755041"/>
            <a:ext cx="5318620" cy="5347918"/>
          </a:xfrm>
          <a:prstGeom prst="rect">
            <a:avLst/>
          </a:prstGeom>
        </p:spPr>
      </p:pic>
      <p:pic>
        <p:nvPicPr>
          <p:cNvPr id="8" name="그림 7" descr="스크린샷, 원, 겨울, 눈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0E3E2EF-8245-6C21-FEC0-D750BB912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7" r="24632"/>
          <a:stretch/>
        </p:blipFill>
        <p:spPr>
          <a:xfrm>
            <a:off x="6484690" y="761391"/>
            <a:ext cx="5408943" cy="534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3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BDB71-4018-4ABB-0B73-4E2841EF5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야외, 지상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C77CB41-AD44-B33A-754F-CAE393303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2" y="102356"/>
            <a:ext cx="5771566" cy="324650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그림 3" descr="예술, 텍스트, 빛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EF65407-9FFB-EDCA-DB21-6B85F618C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2" y="3417061"/>
            <a:ext cx="6023978" cy="338548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 descr="예술, 텍스트, 페인팅, 댄스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93F7EC1-FE4F-CC5B-4CDB-1D3C1895C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25" y="3429000"/>
            <a:ext cx="5911753" cy="33264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3E83CA0-3FC1-3FEA-C49C-4C856044E224}"/>
              </a:ext>
            </a:extLst>
          </p:cNvPr>
          <p:cNvSpPr/>
          <p:nvPr/>
        </p:nvSpPr>
        <p:spPr>
          <a:xfrm>
            <a:off x="809626" y="1804913"/>
            <a:ext cx="914400" cy="1543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EBF21FD-2A20-9CB7-9922-B92A53B112D3}"/>
              </a:ext>
            </a:extLst>
          </p:cNvPr>
          <p:cNvSpPr/>
          <p:nvPr/>
        </p:nvSpPr>
        <p:spPr>
          <a:xfrm>
            <a:off x="1785939" y="1647751"/>
            <a:ext cx="914400" cy="1543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DF6E0B1-0F4A-F016-2131-499EDF6FC9A9}"/>
              </a:ext>
            </a:extLst>
          </p:cNvPr>
          <p:cNvSpPr/>
          <p:nvPr/>
        </p:nvSpPr>
        <p:spPr>
          <a:xfrm>
            <a:off x="2762252" y="1069388"/>
            <a:ext cx="828673" cy="1543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2E597C-6512-A6A4-9BD8-7384B148E92C}"/>
              </a:ext>
            </a:extLst>
          </p:cNvPr>
          <p:cNvSpPr/>
          <p:nvPr/>
        </p:nvSpPr>
        <p:spPr>
          <a:xfrm>
            <a:off x="3652838" y="716963"/>
            <a:ext cx="1938337" cy="10879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0140EF8-DD5B-0B0F-34AA-2BAACB284E6B}"/>
              </a:ext>
            </a:extLst>
          </p:cNvPr>
          <p:cNvSpPr/>
          <p:nvPr/>
        </p:nvSpPr>
        <p:spPr>
          <a:xfrm>
            <a:off x="1081088" y="3614755"/>
            <a:ext cx="1938337" cy="31406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9A21C0-2AC4-B3C1-D4C2-74793B0A540C}"/>
              </a:ext>
            </a:extLst>
          </p:cNvPr>
          <p:cNvSpPr/>
          <p:nvPr/>
        </p:nvSpPr>
        <p:spPr>
          <a:xfrm>
            <a:off x="3131650" y="3704717"/>
            <a:ext cx="2226163" cy="30978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B5097C-0A57-9BDD-96BF-78E8FCC9BA9B}"/>
              </a:ext>
            </a:extLst>
          </p:cNvPr>
          <p:cNvSpPr/>
          <p:nvPr/>
        </p:nvSpPr>
        <p:spPr>
          <a:xfrm>
            <a:off x="7360750" y="3476111"/>
            <a:ext cx="4393100" cy="33264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우주복, 우주비행사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714970D-45C6-40C8-B195-CCB724A626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745" y="92897"/>
            <a:ext cx="3165182" cy="332416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7567A08-0972-542D-651F-02645523FD54}"/>
              </a:ext>
            </a:extLst>
          </p:cNvPr>
          <p:cNvSpPr/>
          <p:nvPr/>
        </p:nvSpPr>
        <p:spPr>
          <a:xfrm>
            <a:off x="8451058" y="1103775"/>
            <a:ext cx="1336237" cy="2177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72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3B9E5-C3C0-D25F-0375-222F4C100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672027-271B-5139-3422-A09034313A97}"/>
              </a:ext>
            </a:extLst>
          </p:cNvPr>
          <p:cNvSpPr/>
          <p:nvPr/>
        </p:nvSpPr>
        <p:spPr>
          <a:xfrm>
            <a:off x="537877" y="667231"/>
            <a:ext cx="11116242" cy="2761769"/>
          </a:xfrm>
          <a:prstGeom prst="rect">
            <a:avLst/>
          </a:prstGeom>
          <a:solidFill>
            <a:srgbClr val="EDED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u="sng" dirty="0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연구 목표 및 </a:t>
            </a:r>
            <a:r>
              <a:rPr lang="ko-KR" altLang="en-US" sz="6600" b="1" u="sng" dirty="0" err="1">
                <a:solidFill>
                  <a:srgbClr val="172430"/>
                </a:solidFill>
                <a:uFill>
                  <a:solidFill>
                    <a:srgbClr val="FF000A"/>
                  </a:solidFill>
                </a:uFill>
                <a:latin typeface="+mj-lt"/>
              </a:rPr>
              <a:t>차별점</a:t>
            </a:r>
            <a:endParaRPr lang="en-US" altLang="ko-KR" sz="2400" b="1" i="0" cap="all" dirty="0">
              <a:solidFill>
                <a:srgbClr val="172430"/>
              </a:solidFill>
              <a:effectLst/>
              <a:uFill>
                <a:solidFill>
                  <a:srgbClr val="FF000A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975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336</Words>
  <Application>Microsoft Office PowerPoint</Application>
  <PresentationFormat>와이드스크린</PresentationFormat>
  <Paragraphs>64</Paragraphs>
  <Slides>17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김규택</dc:creator>
  <cp:lastModifiedBy>김규택</cp:lastModifiedBy>
  <cp:revision>259</cp:revision>
  <dcterms:created xsi:type="dcterms:W3CDTF">2025-03-12T02:25:46Z</dcterms:created>
  <dcterms:modified xsi:type="dcterms:W3CDTF">2025-03-18T14:01:34Z</dcterms:modified>
</cp:coreProperties>
</file>

<file path=docProps/thumbnail.jpeg>
</file>